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13"/>
  </p:notesMasterIdLst>
  <p:handoutMasterIdLst>
    <p:handoutMasterId r:id="rId14"/>
  </p:handoutMasterIdLst>
  <p:sldIdLst>
    <p:sldId id="258" r:id="rId5"/>
    <p:sldId id="265" r:id="rId6"/>
    <p:sldId id="272" r:id="rId7"/>
    <p:sldId id="268" r:id="rId8"/>
    <p:sldId id="277" r:id="rId9"/>
    <p:sldId id="282" r:id="rId10"/>
    <p:sldId id="292" r:id="rId11"/>
    <p:sldId id="299" r:id="rId12"/>
  </p:sldIdLst>
  <p:sldSz cx="12192000" cy="6858000"/>
  <p:notesSz cx="6858000" cy="9144000"/>
  <p:embeddedFontLst>
    <p:embeddedFont>
      <p:font typeface="Avenir Next LT Pro" panose="020B0604020202020204" charset="0"/>
      <p:regular r:id="rId15"/>
      <p:bold r:id="rId16"/>
      <p:italic r:id="rId17"/>
      <p:boldItalic r:id="rId18"/>
    </p:embeddedFont>
    <p:embeddedFont>
      <p:font typeface="Speak Pro"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9" d="100"/>
          <a:sy n="79" d="100"/>
        </p:scale>
        <p:origin x="420" y="7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date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643702904"/>
        <c:crosses val="autoZero"/>
        <c:auto val="0"/>
        <c:lblOffset val="100"/>
        <c:baseTimeUnit val="days"/>
      </c:date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US"/>
          </a:p>
        </c:txPr>
        <c:crossAx val="643702576"/>
        <c:crosses val="autoZero"/>
        <c:crossBetween val="between"/>
        <c:majorUnit val="1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17-Feb-24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17-Feb-24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17-Feb-24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17-Feb-24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17-Feb-24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17-Feb-24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17-Feb-24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17-Feb-24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17-Feb-24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17-Feb-24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17-Feb-24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17-Feb-24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17-Feb-24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17-Feb-24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smtClean="0"/>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17-Feb-24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17-Feb-24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17-Feb-24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17-Feb-24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17-Feb-24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17-Feb-24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17-Feb-24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17-Feb-24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smtClean="0"/>
              <a:t>Click icon to add picture</a:t>
            </a:r>
            <a:endParaRPr lang="en-US"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17-Feb-24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17-Feb-24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17-Feb-24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17-Feb-24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17-Feb-24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17-Feb-24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17-Feb-24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17-Feb-24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17-Feb-24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17-Feb-24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17-Feb-24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7.xml"/><Relationship Id="rId6" Type="http://schemas.openxmlformats.org/officeDocument/2006/relationships/image" Target="../media/image23.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413504"/>
            <a:ext cx="10379242" cy="1202951"/>
          </a:xfrm>
        </p:spPr>
        <p:txBody>
          <a:bodyPr>
            <a:noAutofit/>
          </a:bodyPr>
          <a:lstStyle/>
          <a:p>
            <a:r>
              <a:rPr lang="en-US" sz="2400" dirty="0" smtClean="0"/>
              <a:t>Data </a:t>
            </a:r>
            <a:r>
              <a:rPr lang="en-US" sz="2400" dirty="0"/>
              <a:t>Analysis and Insights for different page </a:t>
            </a:r>
            <a:r>
              <a:rPr lang="en-US" sz="2400" dirty="0" smtClean="0"/>
              <a:t>Optimization &amp;</a:t>
            </a:r>
            <a:r>
              <a:rPr lang="en-US" sz="2400" dirty="0"/>
              <a:t/>
            </a:r>
            <a:br>
              <a:rPr lang="en-US" sz="2400" dirty="0"/>
            </a:br>
            <a:r>
              <a:rPr lang="en-US" sz="2400" dirty="0"/>
              <a:t>How to get more user install </a:t>
            </a:r>
            <a:r>
              <a:rPr lang="en-US" sz="2400" dirty="0" smtClean="0"/>
              <a:t>&amp; </a:t>
            </a:r>
            <a:r>
              <a:rPr lang="en-US" sz="2400" dirty="0"/>
              <a:t>Engagement from the App </a:t>
            </a:r>
            <a:r>
              <a:rPr lang="en-US" sz="2400" dirty="0" smtClean="0"/>
              <a:t>&amp; Website</a:t>
            </a:r>
            <a:endParaRPr lang="en-US" sz="2400" dirty="0"/>
          </a:p>
        </p:txBody>
      </p:sp>
    </p:spTree>
    <p:extLst>
      <p:ext uri="{BB962C8B-B14F-4D97-AF65-F5344CB8AC3E}">
        <p14:creationId xmlns:p14="http://schemas.microsoft.com/office/powerpoint/2010/main" val="301306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381215" y="1602791"/>
            <a:ext cx="4666017" cy="1536580"/>
          </a:xfrm>
        </p:spPr>
        <p:txBody>
          <a:bodyPr/>
          <a:lstStyle/>
          <a:p>
            <a:r>
              <a:rPr lang="en-US" dirty="0"/>
              <a:t>INTRODUCTION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668780" y="1166226"/>
            <a:ext cx="5340339" cy="4905390"/>
          </a:xfrm>
        </p:spPr>
        <p:txBody>
          <a:bodyPr>
            <a:normAutofit fontScale="92500" lnSpcReduction="20000"/>
          </a:bodyPr>
          <a:lstStyle/>
          <a:p>
            <a:r>
              <a:rPr lang="en-US" dirty="0"/>
              <a:t>In this presentation, we delve into the intricacies of optimizing page performance and driving increased user installation and engagement for XYZ Inc., a fictional company. As part of the Business Analytics team, our primary goal is to extract actionable insights from a provided dataset encompassing user data, regional demographics, product details, and marketing campaign specifics. Our analysis focuses on identifying pivotal factors that influence page optimization and formulating strategies to bolster user installation and engagement across both the App and website platforms. We begin by exploring the dataset's nuances, highlighting its significance in understanding user behavior and preferences. Subsequently, we dissect factors crucial to page optimization, including website/app design, user experience, content relevance, and loading speed, illustrating their impact on user engagement and retention with real-world examples. Following this, we propose strategies tailored to enhance user installation, emphasizing targeted marketing campaigns, user-friendly interfaces, and personalized promotions. Moreover, we explore tactics for boosting user engagement, such as interactive content, social media integration, and gamification elements, all aimed at fostering a vibrant user community and driving repeat visits. Throughout, we underscore the importance of data-driven decision-making and iterative optimization efforts in achieving sustained success. We conclude by summarizing key insights and recommendations, inviting further discussion and collaboration to refine our approach towards achieving XYZ Inc.'s objectives.</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smtClean="0"/>
              <a:t>2024</a:t>
            </a:r>
            <a:endParaRPr lang="en-US" dirty="0"/>
          </a:p>
        </p:txBody>
      </p:sp>
    </p:spTree>
    <p:extLst>
      <p:ext uri="{BB962C8B-B14F-4D97-AF65-F5344CB8AC3E}">
        <p14:creationId xmlns:p14="http://schemas.microsoft.com/office/powerpoint/2010/main" val="137292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5"/>
            <a:ext cx="10945700" cy="1325563"/>
          </a:xfrm>
        </p:spPr>
        <p:txBody>
          <a:bodyPr/>
          <a:lstStyle/>
          <a:p>
            <a:r>
              <a:rPr lang="en-US" dirty="0" smtClean="0"/>
              <a:t>Generate </a:t>
            </a:r>
            <a:r>
              <a:rPr lang="en-US" dirty="0"/>
              <a:t>actionable insights to optimize page performance</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Page Optimization Analysis: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r>
              <a:rPr lang="en-US" dirty="0" smtClean="0"/>
              <a:t>Conduct </a:t>
            </a:r>
            <a:r>
              <a:rPr lang="en-US" dirty="0"/>
              <a:t>a detailed analysis of different pages on the app and website.</a:t>
            </a:r>
          </a:p>
          <a:p>
            <a:r>
              <a:rPr lang="en-US" dirty="0"/>
              <a:t>Evaluate the performance of each page in terms of user engagement and conversion rates.</a:t>
            </a:r>
          </a:p>
          <a:p>
            <a:r>
              <a:rPr lang="en-US" dirty="0"/>
              <a:t>Identify pages with high bounce rates or low conversion rates that require optimization.</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Exploratory Data Visualization:</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r>
              <a:rPr lang="en-US" dirty="0"/>
              <a:t>Create visualizations to gain insights into relationships and patterns within the data</a:t>
            </a:r>
            <a:r>
              <a:rPr lang="en-US" dirty="0" smtClean="0"/>
              <a:t>.</a:t>
            </a:r>
          </a:p>
          <a:p>
            <a:r>
              <a:rPr lang="en-US" dirty="0"/>
              <a:t>Explore temporal patterns using time series plots for datetime variables</a:t>
            </a:r>
            <a:r>
              <a:rPr lang="en-US" dirty="0" smtClean="0"/>
              <a:t>.</a:t>
            </a:r>
          </a:p>
          <a:p>
            <a:r>
              <a:rPr lang="en-US" dirty="0"/>
              <a:t>Visualize distributions and trends across different categories using bar plots, box plots, or line plots.</a:t>
            </a:r>
          </a:p>
        </p:txBody>
      </p:sp>
    </p:spTree>
    <p:extLst>
      <p:ext uri="{BB962C8B-B14F-4D97-AF65-F5344CB8AC3E}">
        <p14:creationId xmlns:p14="http://schemas.microsoft.com/office/powerpoint/2010/main" val="263795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smtClean="0"/>
              <a:t>Engaged sessions per user and average engagement time by language</a:t>
            </a:r>
            <a:endParaRPr lang="en-US" dirty="0"/>
          </a:p>
        </p:txBody>
      </p:sp>
      <p:sp>
        <p:nvSpPr>
          <p:cNvPr id="7" name="Title 6"/>
          <p:cNvSpPr>
            <a:spLocks noGrp="1"/>
          </p:cNvSpPr>
          <p:nvPr>
            <p:ph type="title"/>
          </p:nvPr>
        </p:nvSpPr>
        <p:spPr/>
        <p:txBody>
          <a:bodyPr/>
          <a:lstStyle/>
          <a:p>
            <a:r>
              <a:rPr lang="en-US" dirty="0" smtClean="0"/>
              <a:t>Data Exploratory &amp; Analysis</a:t>
            </a:r>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15922" y="256032"/>
            <a:ext cx="9174125" cy="40670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497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Descriptive </a:t>
            </a:r>
            <a:r>
              <a:rPr lang="en-US" dirty="0" smtClean="0"/>
              <a:t>Analysis</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9" name="Rectangle 8"/>
          <p:cNvSpPr/>
          <p:nvPr/>
        </p:nvSpPr>
        <p:spPr>
          <a:xfrm>
            <a:off x="928800" y="1554239"/>
            <a:ext cx="8777341" cy="3477875"/>
          </a:xfrm>
          <a:prstGeom prst="rect">
            <a:avLst/>
          </a:prstGeom>
        </p:spPr>
        <p:txBody>
          <a:bodyPr wrap="square">
            <a:spAutoFit/>
          </a:bodyPr>
          <a:lstStyle/>
          <a:p>
            <a:pPr marL="171450" indent="-171450">
              <a:buFont typeface="Wingdings" panose="05000000000000000000" pitchFamily="2" charset="2"/>
              <a:buChar char="ü"/>
            </a:pPr>
            <a:r>
              <a:rPr lang="en-US" sz="1100" b="1" dirty="0">
                <a:solidFill>
                  <a:srgbClr val="0D0D0D"/>
                </a:solidFill>
                <a:latin typeface="Söhne"/>
              </a:rPr>
              <a:t>Summary</a:t>
            </a:r>
            <a:r>
              <a:rPr lang="en-US" sz="1100" dirty="0">
                <a:solidFill>
                  <a:srgbClr val="FFFF00"/>
                </a:solidFill>
                <a:latin typeface="Söhne"/>
              </a:rPr>
              <a:t>: Summarizing the main characteristics of the data.</a:t>
            </a:r>
          </a:p>
          <a:p>
            <a:pPr marL="171450" indent="-171450">
              <a:buFont typeface="Wingdings" panose="05000000000000000000" pitchFamily="2" charset="2"/>
              <a:buChar char="ü"/>
            </a:pPr>
            <a:r>
              <a:rPr lang="en-US" sz="1100" b="1" dirty="0">
                <a:solidFill>
                  <a:srgbClr val="0D0D0D"/>
                </a:solidFill>
                <a:latin typeface="Söhne"/>
              </a:rPr>
              <a:t>Overview</a:t>
            </a:r>
            <a:r>
              <a:rPr lang="en-US" sz="1100" dirty="0">
                <a:solidFill>
                  <a:srgbClr val="FFFF00"/>
                </a:solidFill>
                <a:latin typeface="Söhne"/>
              </a:rPr>
              <a:t>: Providing an overview or general understanding of the dataset.</a:t>
            </a:r>
          </a:p>
          <a:p>
            <a:pPr marL="171450" indent="-171450">
              <a:buFont typeface="Wingdings" panose="05000000000000000000" pitchFamily="2" charset="2"/>
              <a:buChar char="ü"/>
            </a:pPr>
            <a:r>
              <a:rPr lang="en-US" sz="1100" b="1" dirty="0">
                <a:solidFill>
                  <a:srgbClr val="0D0D0D"/>
                </a:solidFill>
                <a:latin typeface="Söhne"/>
              </a:rPr>
              <a:t>Statistics</a:t>
            </a:r>
            <a:r>
              <a:rPr lang="en-US" sz="1100" dirty="0">
                <a:solidFill>
                  <a:srgbClr val="0D0D0D"/>
                </a:solidFill>
                <a:latin typeface="Söhne"/>
              </a:rPr>
              <a:t>: </a:t>
            </a:r>
            <a:r>
              <a:rPr lang="en-US" sz="1100" dirty="0">
                <a:solidFill>
                  <a:srgbClr val="FFFF00"/>
                </a:solidFill>
                <a:latin typeface="Söhne"/>
              </a:rPr>
              <a:t>Calculating descriptive statistics such as mean, median, mode, standard deviation, etc</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Distribution</a:t>
            </a:r>
            <a:r>
              <a:rPr lang="en-US" sz="1100" dirty="0">
                <a:solidFill>
                  <a:srgbClr val="0D0D0D"/>
                </a:solidFill>
                <a:latin typeface="Söhne"/>
              </a:rPr>
              <a:t>: </a:t>
            </a:r>
            <a:r>
              <a:rPr lang="en-US" sz="1100" dirty="0" smtClean="0">
                <a:solidFill>
                  <a:srgbClr val="FFFF00"/>
                </a:solidFill>
                <a:latin typeface="Söhne"/>
              </a:rPr>
              <a:t>Examining the distribution of data points across different variables.</a:t>
            </a:r>
          </a:p>
          <a:p>
            <a:pPr marL="171450" indent="-171450">
              <a:buFont typeface="Wingdings" panose="05000000000000000000" pitchFamily="2" charset="2"/>
              <a:buChar char="ü"/>
            </a:pPr>
            <a:r>
              <a:rPr lang="en-US" sz="1100" b="1" dirty="0" smtClean="0">
                <a:solidFill>
                  <a:srgbClr val="0D0D0D"/>
                </a:solidFill>
                <a:latin typeface="Söhne"/>
              </a:rPr>
              <a:t>Trends</a:t>
            </a:r>
            <a:r>
              <a:rPr lang="en-US" sz="1100" dirty="0">
                <a:solidFill>
                  <a:srgbClr val="FFFF00"/>
                </a:solidFill>
                <a:latin typeface="Söhne"/>
              </a:rPr>
              <a:t>: Identifying trends or patterns within the data</a:t>
            </a:r>
            <a:r>
              <a:rPr lang="en-US" sz="1100" dirty="0" smtClean="0">
                <a:solidFill>
                  <a:srgbClr val="0D0D0D"/>
                </a:solidFill>
                <a:latin typeface="Söhne"/>
              </a:rPr>
              <a:t>.</a:t>
            </a:r>
          </a:p>
          <a:p>
            <a:pPr marL="171450" indent="-171450">
              <a:buFont typeface="Wingdings" panose="05000000000000000000" pitchFamily="2" charset="2"/>
              <a:buChar char="ü"/>
            </a:pPr>
            <a:r>
              <a:rPr lang="en-US" sz="1100" b="1" dirty="0" smtClean="0">
                <a:solidFill>
                  <a:srgbClr val="0D0D0D"/>
                </a:solidFill>
                <a:latin typeface="Söhne"/>
              </a:rPr>
              <a:t>Patterns</a:t>
            </a:r>
            <a:r>
              <a:rPr lang="en-US" sz="1100" dirty="0">
                <a:solidFill>
                  <a:srgbClr val="0D0D0D"/>
                </a:solidFill>
                <a:latin typeface="Söhne"/>
              </a:rPr>
              <a:t>: </a:t>
            </a:r>
            <a:r>
              <a:rPr lang="en-US" sz="1100" dirty="0">
                <a:solidFill>
                  <a:srgbClr val="FFFF00"/>
                </a:solidFill>
                <a:latin typeface="Söhne"/>
              </a:rPr>
              <a:t>Detecting patterns or relationships between variables</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Frequency</a:t>
            </a:r>
            <a:r>
              <a:rPr lang="en-US" sz="1100" dirty="0">
                <a:solidFill>
                  <a:srgbClr val="FFFF00"/>
                </a:solidFill>
                <a:latin typeface="Söhne"/>
              </a:rPr>
              <a:t>: Analyzing the frequency of occurrence of different values or categories</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Central Tendency</a:t>
            </a:r>
            <a:r>
              <a:rPr lang="en-US" sz="1100" dirty="0">
                <a:solidFill>
                  <a:srgbClr val="FFFF00"/>
                </a:solidFill>
                <a:latin typeface="Söhne"/>
              </a:rPr>
              <a:t>: Understanding the central tendency of the data, such as the mean or median</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Variability</a:t>
            </a:r>
            <a:r>
              <a:rPr lang="en-US" sz="1100" dirty="0">
                <a:solidFill>
                  <a:srgbClr val="FFFF00"/>
                </a:solidFill>
                <a:latin typeface="Söhne"/>
              </a:rPr>
              <a:t>: Assessing the variability or dispersion of data points around the central tendency.</a:t>
            </a:r>
          </a:p>
          <a:p>
            <a:pPr marL="171450" indent="-171450">
              <a:buFont typeface="Wingdings" panose="05000000000000000000" pitchFamily="2" charset="2"/>
              <a:buChar char="ü"/>
            </a:pPr>
            <a:r>
              <a:rPr lang="en-US" sz="1100" b="1" dirty="0">
                <a:solidFill>
                  <a:srgbClr val="0D0D0D"/>
                </a:solidFill>
                <a:latin typeface="Söhne"/>
              </a:rPr>
              <a:t>Range</a:t>
            </a:r>
            <a:r>
              <a:rPr lang="en-US" sz="1100" dirty="0">
                <a:solidFill>
                  <a:srgbClr val="0D0D0D"/>
                </a:solidFill>
                <a:latin typeface="Söhne"/>
              </a:rPr>
              <a:t>: </a:t>
            </a:r>
            <a:r>
              <a:rPr lang="en-US" sz="1100" dirty="0">
                <a:solidFill>
                  <a:srgbClr val="FFFF00"/>
                </a:solidFill>
                <a:latin typeface="Söhne"/>
              </a:rPr>
              <a:t>Examining the range of values covered by the dataset.</a:t>
            </a:r>
          </a:p>
          <a:p>
            <a:pPr marL="171450" indent="-171450">
              <a:buFont typeface="Wingdings" panose="05000000000000000000" pitchFamily="2" charset="2"/>
              <a:buChar char="ü"/>
            </a:pPr>
            <a:r>
              <a:rPr lang="en-US" sz="1100" b="1" dirty="0">
                <a:solidFill>
                  <a:srgbClr val="0D0D0D"/>
                </a:solidFill>
                <a:latin typeface="Söhne"/>
              </a:rPr>
              <a:t>Outliers</a:t>
            </a:r>
            <a:r>
              <a:rPr lang="en-US" sz="1100" dirty="0">
                <a:solidFill>
                  <a:srgbClr val="FFFF00"/>
                </a:solidFill>
                <a:latin typeface="Söhne"/>
              </a:rPr>
              <a:t>: Identifying outliers or extreme values that may indicate anomalies in the data</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Correlation</a:t>
            </a:r>
            <a:r>
              <a:rPr lang="en-US" sz="1100" dirty="0">
                <a:solidFill>
                  <a:srgbClr val="0D0D0D"/>
                </a:solidFill>
                <a:latin typeface="Söhne"/>
              </a:rPr>
              <a:t>: </a:t>
            </a:r>
            <a:r>
              <a:rPr lang="en-US" sz="1100" dirty="0">
                <a:solidFill>
                  <a:srgbClr val="FFFF00"/>
                </a:solidFill>
                <a:latin typeface="Söhne"/>
              </a:rPr>
              <a:t>Exploring the correlation or relationship between variables</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Visualization</a:t>
            </a:r>
            <a:r>
              <a:rPr lang="en-US" sz="1100" dirty="0">
                <a:solidFill>
                  <a:srgbClr val="0D0D0D"/>
                </a:solidFill>
                <a:latin typeface="Söhne"/>
              </a:rPr>
              <a:t>: </a:t>
            </a:r>
            <a:r>
              <a:rPr lang="en-US" sz="1100" dirty="0">
                <a:solidFill>
                  <a:srgbClr val="FFFF00"/>
                </a:solidFill>
                <a:latin typeface="Söhne"/>
              </a:rPr>
              <a:t>Creating visual representations, such as charts or graphs, to illustrate key insight</a:t>
            </a:r>
            <a:r>
              <a:rPr lang="en-US" sz="1100" dirty="0">
                <a:solidFill>
                  <a:srgbClr val="0D0D0D"/>
                </a:solidFill>
                <a:latin typeface="Söhne"/>
              </a:rPr>
              <a:t>s.</a:t>
            </a:r>
          </a:p>
          <a:p>
            <a:pPr marL="171450" indent="-171450">
              <a:buFont typeface="Wingdings" panose="05000000000000000000" pitchFamily="2" charset="2"/>
              <a:buChar char="ü"/>
            </a:pPr>
            <a:r>
              <a:rPr lang="en-US" sz="1100" b="1" dirty="0">
                <a:solidFill>
                  <a:srgbClr val="0D0D0D"/>
                </a:solidFill>
                <a:latin typeface="Söhne"/>
              </a:rPr>
              <a:t>Insights</a:t>
            </a:r>
            <a:r>
              <a:rPr lang="en-US" sz="1100" dirty="0">
                <a:solidFill>
                  <a:srgbClr val="FFFF00"/>
                </a:solidFill>
                <a:latin typeface="Söhne"/>
              </a:rPr>
              <a:t>: Drawing insights or conclusions from the descriptive analysis</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Comparison</a:t>
            </a:r>
            <a:r>
              <a:rPr lang="en-US" sz="1100" dirty="0">
                <a:solidFill>
                  <a:srgbClr val="FFFF00"/>
                </a:solidFill>
                <a:latin typeface="Söhne"/>
              </a:rPr>
              <a:t>: Comparing different groups or categories within the dataset.</a:t>
            </a:r>
          </a:p>
          <a:p>
            <a:pPr marL="171450" indent="-171450">
              <a:buFont typeface="Wingdings" panose="05000000000000000000" pitchFamily="2" charset="2"/>
              <a:buChar char="ü"/>
            </a:pPr>
            <a:r>
              <a:rPr lang="en-US" sz="1100" b="1" dirty="0">
                <a:solidFill>
                  <a:srgbClr val="0D0D0D"/>
                </a:solidFill>
                <a:latin typeface="Söhne"/>
              </a:rPr>
              <a:t>Distribution Shape</a:t>
            </a:r>
            <a:r>
              <a:rPr lang="en-US" sz="1100" dirty="0">
                <a:solidFill>
                  <a:srgbClr val="FFFF00"/>
                </a:solidFill>
                <a:latin typeface="Söhne"/>
              </a:rPr>
              <a:t>: Describing the shape of the distribution, e.g., normal, skewed, bimodal, etc.</a:t>
            </a:r>
          </a:p>
          <a:p>
            <a:pPr marL="171450" indent="-171450">
              <a:buFont typeface="Wingdings" panose="05000000000000000000" pitchFamily="2" charset="2"/>
              <a:buChar char="ü"/>
            </a:pPr>
            <a:r>
              <a:rPr lang="en-US" sz="1100" b="1" dirty="0">
                <a:solidFill>
                  <a:srgbClr val="0D0D0D"/>
                </a:solidFill>
                <a:latin typeface="Söhne"/>
              </a:rPr>
              <a:t>Summary Measures</a:t>
            </a:r>
            <a:r>
              <a:rPr lang="en-US" sz="1100" dirty="0">
                <a:solidFill>
                  <a:srgbClr val="0D0D0D"/>
                </a:solidFill>
                <a:latin typeface="Söhne"/>
              </a:rPr>
              <a:t>: </a:t>
            </a:r>
            <a:r>
              <a:rPr lang="en-US" sz="1100" dirty="0">
                <a:solidFill>
                  <a:srgbClr val="FFFF00"/>
                </a:solidFill>
                <a:latin typeface="Söhne"/>
              </a:rPr>
              <a:t>Using summary measures like quartiles, percentiles, or interquartile range</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Data Quality</a:t>
            </a:r>
            <a:r>
              <a:rPr lang="en-US" sz="1100" dirty="0">
                <a:solidFill>
                  <a:srgbClr val="0D0D0D"/>
                </a:solidFill>
                <a:latin typeface="Söhne"/>
              </a:rPr>
              <a:t>: </a:t>
            </a:r>
            <a:r>
              <a:rPr lang="en-US" sz="1100" dirty="0">
                <a:solidFill>
                  <a:srgbClr val="FFFF00"/>
                </a:solidFill>
                <a:latin typeface="Söhne"/>
              </a:rPr>
              <a:t>Assessing the quality and integrity of the data.</a:t>
            </a:r>
          </a:p>
          <a:p>
            <a:pPr marL="171450" indent="-171450">
              <a:buFont typeface="Wingdings" panose="05000000000000000000" pitchFamily="2" charset="2"/>
              <a:buChar char="ü"/>
            </a:pPr>
            <a:r>
              <a:rPr lang="en-US" sz="1100" b="1" dirty="0">
                <a:solidFill>
                  <a:srgbClr val="0D0D0D"/>
                </a:solidFill>
                <a:latin typeface="Söhne"/>
              </a:rPr>
              <a:t>Segmentation</a:t>
            </a:r>
            <a:r>
              <a:rPr lang="en-US" sz="1100" dirty="0">
                <a:solidFill>
                  <a:srgbClr val="0D0D0D"/>
                </a:solidFill>
                <a:latin typeface="Söhne"/>
              </a:rPr>
              <a:t>: </a:t>
            </a:r>
            <a:r>
              <a:rPr lang="en-US" sz="1100" dirty="0">
                <a:solidFill>
                  <a:srgbClr val="FFFF00"/>
                </a:solidFill>
                <a:latin typeface="Söhne"/>
              </a:rPr>
              <a:t>Segmenting the data based on different criteria for deeper analysis</a:t>
            </a:r>
            <a:r>
              <a:rPr lang="en-US" sz="1100" dirty="0">
                <a:solidFill>
                  <a:srgbClr val="0D0D0D"/>
                </a:solidFill>
                <a:latin typeface="Söhne"/>
              </a:rPr>
              <a:t>.</a:t>
            </a:r>
          </a:p>
          <a:p>
            <a:pPr marL="171450" indent="-171450">
              <a:buFont typeface="Wingdings" panose="05000000000000000000" pitchFamily="2" charset="2"/>
              <a:buChar char="ü"/>
            </a:pPr>
            <a:r>
              <a:rPr lang="en-US" sz="1100" b="1" dirty="0">
                <a:solidFill>
                  <a:srgbClr val="0D0D0D"/>
                </a:solidFill>
                <a:latin typeface="Söhne"/>
              </a:rPr>
              <a:t>Documentation</a:t>
            </a:r>
            <a:r>
              <a:rPr lang="en-US" sz="1100" dirty="0">
                <a:solidFill>
                  <a:srgbClr val="FFFF00"/>
                </a:solidFill>
                <a:latin typeface="Söhne"/>
              </a:rPr>
              <a:t>: Documenting the findings and methodology of the descriptive analysis</a:t>
            </a:r>
            <a:r>
              <a:rPr lang="en-US" sz="1100" dirty="0">
                <a:solidFill>
                  <a:srgbClr val="0D0D0D"/>
                </a:solidFill>
                <a:latin typeface="Söhne"/>
              </a:rPr>
              <a:t>.</a:t>
            </a:r>
            <a:endParaRPr lang="en-US" sz="1100" b="0" i="0" dirty="0">
              <a:solidFill>
                <a:srgbClr val="0D0D0D"/>
              </a:solidFill>
              <a:effectLst/>
              <a:latin typeface="Söhne"/>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261" y="2288419"/>
            <a:ext cx="3949094" cy="2949324"/>
          </a:xfrm>
          <a:prstGeom prst="rect">
            <a:avLst/>
          </a:prstGeom>
          <a:solidFill>
            <a:srgbClr val="FFFFFF">
              <a:shade val="85000"/>
            </a:srgbClr>
          </a:solidFill>
          <a:ln w="190500" cap="sq">
            <a:solidFill>
              <a:srgbClr val="FFFFFF"/>
            </a:solidFill>
            <a:miter lim="800000"/>
          </a:ln>
          <a:effectLst>
            <a:glow rad="228600">
              <a:schemeClr val="accent5">
                <a:satMod val="175000"/>
                <a:alpha val="40000"/>
              </a:schemeClr>
            </a:glow>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24330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smtClean="0"/>
              <a:t>Recommendations</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Identify Target Customer Segments:</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pPr marL="285750" indent="-285750">
              <a:buFont typeface="Wingdings" panose="05000000000000000000" pitchFamily="2" charset="2"/>
              <a:buChar char="q"/>
            </a:pPr>
            <a:r>
              <a:rPr lang="en-US" dirty="0" smtClean="0"/>
              <a:t>Analyze </a:t>
            </a:r>
            <a:r>
              <a:rPr lang="en-US" dirty="0"/>
              <a:t>customer demographics, purchasing behavior, and preferences to identify high-value customer segments.</a:t>
            </a:r>
          </a:p>
          <a:p>
            <a:pPr marL="285750" indent="-285750">
              <a:buFont typeface="Wingdings" panose="05000000000000000000" pitchFamily="2" charset="2"/>
              <a:buChar char="q"/>
            </a:pPr>
            <a:r>
              <a:rPr lang="en-US" dirty="0"/>
              <a:t>Tailor marketing strategies and product offerings to meet the specific needs and preferences of each segment.</a:t>
            </a:r>
          </a:p>
          <a:p>
            <a:pPr marL="285750" indent="-285750">
              <a:buFont typeface="Wingdings" panose="05000000000000000000" pitchFamily="2" charset="2"/>
              <a:buChar char="q"/>
            </a:pPr>
            <a:r>
              <a:rPr lang="en-US" dirty="0"/>
              <a:t>Use data segmentation techniques to personalize marketing messages and promotions.</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Chart Title</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59108053"/>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smtClean="0"/>
              <a:t>2024</a:t>
            </a:r>
            <a:endParaRPr lang="en-US" dirty="0"/>
          </a:p>
        </p:txBody>
      </p:sp>
    </p:spTree>
    <p:extLst>
      <p:ext uri="{BB962C8B-B14F-4D97-AF65-F5344CB8AC3E}">
        <p14:creationId xmlns:p14="http://schemas.microsoft.com/office/powerpoint/2010/main" val="3440486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smtClean="0"/>
              <a:t>Deliverables</a:t>
            </a:r>
            <a:endParaRPr lang="en-US" dirty="0"/>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Data Analysis Report</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normAutofit fontScale="85000" lnSpcReduction="10000"/>
          </a:bodyPr>
          <a:lstStyle/>
          <a:p>
            <a:r>
              <a:rPr lang="en-US" dirty="0"/>
              <a:t>Strategic Plan Presentation:</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normAutofit fontScale="85000" lnSpcReduction="10000"/>
          </a:bodyPr>
          <a:lstStyle/>
          <a:p>
            <a:r>
              <a:rPr lang="en-US" dirty="0"/>
              <a:t>Clear Objectives and Scope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normAutofit fontScale="77500" lnSpcReduction="20000"/>
          </a:bodyPr>
          <a:lstStyle/>
          <a:p>
            <a:r>
              <a:rPr lang="en-US" dirty="0"/>
              <a:t>Actionable Insights and Recommendations:</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normAutofit fontScale="85000" lnSpcReduction="10000"/>
          </a:bodyPr>
          <a:lstStyle/>
          <a:p>
            <a:r>
              <a:rPr lang="en-US" dirty="0"/>
              <a:t>Timeliness and Milestones: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Relevance and Impact:</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a:xfrm>
            <a:off x="928800" y="3059153"/>
            <a:ext cx="3119325" cy="593616"/>
          </a:xfrm>
        </p:spPr>
        <p:txBody>
          <a:bodyPr>
            <a:normAutofit fontScale="77500" lnSpcReduction="20000"/>
          </a:bodyPr>
          <a:lstStyle/>
          <a:p>
            <a:r>
              <a:rPr lang="en-US" dirty="0" smtClean="0"/>
              <a:t>Insights </a:t>
            </a:r>
            <a:r>
              <a:rPr lang="en-US" dirty="0"/>
              <a:t>on sales performance, customer behavior, market trends, and other relevant metrics.</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a:xfrm>
            <a:off x="4484777" y="3051256"/>
            <a:ext cx="3239560" cy="507390"/>
          </a:xfrm>
        </p:spPr>
        <p:txBody>
          <a:bodyPr>
            <a:normAutofit fontScale="70000" lnSpcReduction="20000"/>
          </a:bodyPr>
          <a:lstStyle/>
          <a:p>
            <a:r>
              <a:rPr lang="en-US" dirty="0"/>
              <a:t>Highlights key areas of focus, such as target customer segments, marketing strategies, product offerings, and sales processes.</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3059153"/>
            <a:ext cx="3855275" cy="499493"/>
          </a:xfrm>
        </p:spPr>
        <p:txBody>
          <a:bodyPr>
            <a:normAutofit fontScale="92500" lnSpcReduction="20000"/>
          </a:bodyPr>
          <a:lstStyle/>
          <a:p>
            <a:r>
              <a:rPr lang="en-US" dirty="0"/>
              <a:t>Ensure that deliverables align with the project goals and address key business needs.</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218659"/>
            <a:ext cx="3256674" cy="499493"/>
          </a:xfrm>
        </p:spPr>
        <p:txBody>
          <a:bodyPr>
            <a:normAutofit fontScale="70000" lnSpcReduction="20000"/>
          </a:bodyPr>
          <a:lstStyle/>
          <a:p>
            <a:r>
              <a:rPr lang="en-US" dirty="0"/>
              <a:t>Offer concrete recommendations that stakeholders can implement to achieve desired outcomes.</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170358"/>
            <a:ext cx="3499813" cy="593616"/>
          </a:xfrm>
        </p:spPr>
        <p:txBody>
          <a:bodyPr>
            <a:normAutofit fontScale="77500" lnSpcReduction="20000"/>
          </a:bodyPr>
          <a:lstStyle/>
          <a:p>
            <a:r>
              <a:rPr lang="en-US" dirty="0"/>
              <a:t>Monitor progress regularly and address any delays or issues proactively to keep the project on track.</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4" y="5170357"/>
            <a:ext cx="3256675" cy="593617"/>
          </a:xfrm>
        </p:spPr>
        <p:txBody>
          <a:bodyPr>
            <a:normAutofit fontScale="77500" lnSpcReduction="20000"/>
          </a:bodyPr>
          <a:lstStyle/>
          <a:p>
            <a:r>
              <a:rPr lang="en-US" dirty="0"/>
              <a:t>Prioritize deliverables that have the highest potential for driving positive outcomes or mitigating risks.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p:pic>
    </p:spTree>
    <p:extLst>
      <p:ext uri="{BB962C8B-B14F-4D97-AF65-F5344CB8AC3E}">
        <p14:creationId xmlns:p14="http://schemas.microsoft.com/office/powerpoint/2010/main" val="643801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a:xfrm>
            <a:off x="1920748" y="5916676"/>
            <a:ext cx="9267658" cy="684815"/>
          </a:xfrm>
        </p:spPr>
        <p:txBody>
          <a:bodyPr/>
          <a:lstStyle/>
          <a:p>
            <a:r>
              <a:rPr lang="en-US" dirty="0" err="1" smtClean="0"/>
              <a:t>Rakul</a:t>
            </a:r>
            <a:r>
              <a:rPr lang="en-US" dirty="0" smtClean="0"/>
              <a:t> K</a:t>
            </a:r>
            <a:endParaRPr lang="en-US" dirty="0"/>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422993" y="1006893"/>
            <a:ext cx="1533765" cy="601840"/>
          </a:xfrm>
        </p:spPr>
        <p:txBody>
          <a:bodyPr>
            <a:normAutofit/>
          </a:bodyPr>
          <a:lstStyle/>
          <a:p>
            <a:r>
              <a:rPr lang="en-US" dirty="0" smtClean="0"/>
              <a:t>2024</a:t>
            </a:r>
            <a:endParaRPr lang="en-US" dirty="0"/>
          </a:p>
        </p:txBody>
      </p:sp>
    </p:spTree>
    <p:extLst>
      <p:ext uri="{BB962C8B-B14F-4D97-AF65-F5344CB8AC3E}">
        <p14:creationId xmlns:p14="http://schemas.microsoft.com/office/powerpoint/2010/main" val="36301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1af3243-3dd4-4a8d-8c0d-dd76da1f02a5"/>
    <ds:schemaRef ds:uri="http://www.w3.org/XML/1998/namespace"/>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827</Words>
  <Application>Microsoft Office PowerPoint</Application>
  <PresentationFormat>Widescreen</PresentationFormat>
  <Paragraphs>69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Avenir Next LT Pro</vt:lpstr>
      <vt:lpstr>Arial</vt:lpstr>
      <vt:lpstr>Speak Pro</vt:lpstr>
      <vt:lpstr>Wingdings</vt:lpstr>
      <vt:lpstr>Söhne</vt:lpstr>
      <vt:lpstr>Calibri</vt:lpstr>
      <vt:lpstr>Office Theme</vt:lpstr>
      <vt:lpstr>Data Analysis and Insights for different page Optimization &amp; How to get more user install &amp; Engagement from the App &amp; Website</vt:lpstr>
      <vt:lpstr>INTRODUCTION</vt:lpstr>
      <vt:lpstr>Generate actionable insights to optimize page performance</vt:lpstr>
      <vt:lpstr>Data Exploratory &amp; Analysis</vt:lpstr>
      <vt:lpstr>Descriptive Analysis</vt:lpstr>
      <vt:lpstr>Recommendations</vt:lpstr>
      <vt:lpstr>Deliverables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2024-02-16T21:08:41Z</dcterms:created>
  <dcterms:modified xsi:type="dcterms:W3CDTF">2024-02-17T01:40:33Z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